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DM Sans Medium" charset="0"/>
      <p:regular r:id="rId11"/>
    </p:embeddedFont>
    <p:embeddedFont>
      <p:font typeface="Calibri" pitchFamily="34" charset="0"/>
      <p:regular r:id="rId12"/>
      <p:bold r:id="rId13"/>
      <p:italic r:id="rId14"/>
      <p:boldItalic r:id="rId15"/>
    </p:embeddedFont>
    <p:embeddedFont>
      <p:font typeface="Inter"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872" y="-232"/>
      </p:cViewPr>
      <p:guideLst>
        <p:guide orient="horz" pos="2592"/>
        <p:guide pos="460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408878"/>
            <a:ext cx="5670590" cy="708779"/>
          </a:xfrm>
          <a:prstGeom prst="rect">
            <a:avLst/>
          </a:prstGeom>
          <a:noFill/>
          <a:ln/>
        </p:spPr>
        <p:txBody>
          <a:bodyPr wrap="none" lIns="0" tIns="0" rIns="0" bIns="0" rtlCol="0" anchor="t"/>
          <a:lstStyle/>
          <a:p>
            <a:pPr marL="0" indent="0" algn="l">
              <a:lnSpc>
                <a:spcPts val="5550"/>
              </a:lnSpc>
              <a:buNone/>
            </a:pPr>
            <a:r>
              <a:rPr lang="en-US" sz="4450" b="1" i="1" dirty="0">
                <a:solidFill>
                  <a:srgbClr val="F44444"/>
                </a:solidFill>
                <a:latin typeface="DM Sans Medium" pitchFamily="34" charset="0"/>
                <a:ea typeface="DM Sans Medium" pitchFamily="34" charset="-122"/>
                <a:cs typeface="DM Sans Medium" pitchFamily="34" charset="-120"/>
              </a:rPr>
              <a:t>CYBERSQUATTING</a:t>
            </a:r>
            <a:endParaRPr lang="en-US" sz="4450" dirty="0"/>
          </a:p>
        </p:txBody>
      </p:sp>
      <p:sp>
        <p:nvSpPr>
          <p:cNvPr id="4" name="Text 1"/>
          <p:cNvSpPr/>
          <p:nvPr/>
        </p:nvSpPr>
        <p:spPr>
          <a:xfrm>
            <a:off x="6280190" y="4457819"/>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Rectangle 4"/>
          <p:cNvSpPr/>
          <p:nvPr/>
        </p:nvSpPr>
        <p:spPr>
          <a:xfrm>
            <a:off x="12966700" y="7848600"/>
            <a:ext cx="1485900" cy="19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479000"/>
            <a:ext cx="6640473" cy="708779"/>
          </a:xfrm>
          <a:prstGeom prst="rect">
            <a:avLst/>
          </a:prstGeom>
          <a:noFill/>
          <a:ln/>
        </p:spPr>
        <p:txBody>
          <a:bodyPr wrap="non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What is Cybersquatting?</a:t>
            </a:r>
            <a:endParaRPr lang="en-US" sz="4450" dirty="0"/>
          </a:p>
        </p:txBody>
      </p:sp>
      <p:sp>
        <p:nvSpPr>
          <p:cNvPr id="3" name="Text 1"/>
          <p:cNvSpPr/>
          <p:nvPr/>
        </p:nvSpPr>
        <p:spPr>
          <a:xfrm>
            <a:off x="793790" y="3732014"/>
            <a:ext cx="6244709" cy="1814513"/>
          </a:xfrm>
          <a:prstGeom prst="rect">
            <a:avLst/>
          </a:prstGeom>
          <a:noFill/>
          <a:ln/>
        </p:spPr>
        <p:txBody>
          <a:bodyPr wrap="square" lIns="0" tIns="0" rIns="0" bIns="0" rtlCol="0" anchor="t"/>
          <a:lstStyle/>
          <a:p>
            <a:pPr marL="0" indent="0" algn="just">
              <a:lnSpc>
                <a:spcPts val="2850"/>
              </a:lnSpc>
              <a:buNone/>
            </a:pPr>
            <a:r>
              <a:rPr lang="en-US" sz="2000" dirty="0">
                <a:solidFill>
                  <a:srgbClr val="161613"/>
                </a:solidFill>
                <a:latin typeface="Inter" pitchFamily="34" charset="0"/>
                <a:ea typeface="Inter" pitchFamily="34" charset="-122"/>
                <a:cs typeface="Inter" pitchFamily="34" charset="-120"/>
              </a:rPr>
              <a:t>Cybersquatting, also known as domain squatting, involves bad faith registration of domain names. The intention is to sell or use them for profit. This often targets trademarks and well-known brand names. It's a form of trademark infringement.</a:t>
            </a:r>
            <a:endParaRPr lang="en-US" sz="2000" dirty="0"/>
          </a:p>
        </p:txBody>
      </p:sp>
      <p:sp>
        <p:nvSpPr>
          <p:cNvPr id="4" name="Text 2"/>
          <p:cNvSpPr/>
          <p:nvPr/>
        </p:nvSpPr>
        <p:spPr>
          <a:xfrm>
            <a:off x="7599521" y="360723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161613"/>
                </a:solidFill>
                <a:latin typeface="Inter" pitchFamily="34" charset="0"/>
                <a:ea typeface="Inter" pitchFamily="34" charset="-122"/>
                <a:cs typeface="Inter" pitchFamily="34" charset="-120"/>
              </a:rPr>
              <a:t>Registering domain names to profit.</a:t>
            </a:r>
            <a:endParaRPr lang="en-US" sz="2000" dirty="0"/>
          </a:p>
        </p:txBody>
      </p:sp>
      <p:sp>
        <p:nvSpPr>
          <p:cNvPr id="5" name="Text 3"/>
          <p:cNvSpPr/>
          <p:nvPr/>
        </p:nvSpPr>
        <p:spPr>
          <a:xfrm>
            <a:off x="7599521" y="404943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161613"/>
                </a:solidFill>
                <a:latin typeface="Inter" pitchFamily="34" charset="0"/>
                <a:ea typeface="Inter" pitchFamily="34" charset="-122"/>
                <a:cs typeface="Inter" pitchFamily="34" charset="-120"/>
              </a:rPr>
              <a:t>Targets trademarks.</a:t>
            </a:r>
            <a:endParaRPr lang="en-US" sz="2000" dirty="0"/>
          </a:p>
        </p:txBody>
      </p:sp>
      <p:sp>
        <p:nvSpPr>
          <p:cNvPr id="6" name="Text 4"/>
          <p:cNvSpPr/>
          <p:nvPr/>
        </p:nvSpPr>
        <p:spPr>
          <a:xfrm>
            <a:off x="7599521" y="449163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Trademark infringement.</a:t>
            </a:r>
            <a:endParaRPr lang="en-US" sz="1750" dirty="0"/>
          </a:p>
        </p:txBody>
      </p:sp>
      <p:sp>
        <p:nvSpPr>
          <p:cNvPr id="7" name="Rectangle 6"/>
          <p:cNvSpPr/>
          <p:nvPr/>
        </p:nvSpPr>
        <p:spPr>
          <a:xfrm>
            <a:off x="12928600" y="7861300"/>
            <a:ext cx="1485900" cy="19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33105"/>
            <a:ext cx="6614993" cy="708779"/>
          </a:xfrm>
          <a:prstGeom prst="rect">
            <a:avLst/>
          </a:prstGeom>
          <a:noFill/>
          <a:ln/>
        </p:spPr>
        <p:txBody>
          <a:bodyPr wrap="non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Types of Cybersquatting</a:t>
            </a:r>
            <a:endParaRPr lang="en-US" sz="4450" dirty="0"/>
          </a:p>
        </p:txBody>
      </p:sp>
      <p:sp>
        <p:nvSpPr>
          <p:cNvPr id="4" name="Shape 1"/>
          <p:cNvSpPr/>
          <p:nvPr/>
        </p:nvSpPr>
        <p:spPr>
          <a:xfrm>
            <a:off x="793790" y="2337197"/>
            <a:ext cx="510302" cy="510302"/>
          </a:xfrm>
          <a:prstGeom prst="roundRect">
            <a:avLst>
              <a:gd name="adj" fmla="val 6667"/>
            </a:avLst>
          </a:prstGeom>
          <a:solidFill>
            <a:srgbClr val="EDEBE3"/>
          </a:solidFill>
          <a:ln/>
        </p:spPr>
      </p:sp>
      <p:sp>
        <p:nvSpPr>
          <p:cNvPr id="5" name="Text 2"/>
          <p:cNvSpPr/>
          <p:nvPr/>
        </p:nvSpPr>
        <p:spPr>
          <a:xfrm>
            <a:off x="1530906" y="233719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Typosquatting</a:t>
            </a:r>
            <a:endParaRPr lang="en-US" sz="2200" dirty="0"/>
          </a:p>
        </p:txBody>
      </p:sp>
      <p:sp>
        <p:nvSpPr>
          <p:cNvPr id="6" name="Text 3"/>
          <p:cNvSpPr/>
          <p:nvPr/>
        </p:nvSpPr>
        <p:spPr>
          <a:xfrm>
            <a:off x="1530906" y="2827615"/>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Exploiting misspellings of popular domains.</a:t>
            </a:r>
            <a:endParaRPr lang="en-US" sz="1750" dirty="0"/>
          </a:p>
        </p:txBody>
      </p:sp>
      <p:sp>
        <p:nvSpPr>
          <p:cNvPr id="7" name="Shape 4"/>
          <p:cNvSpPr/>
          <p:nvPr/>
        </p:nvSpPr>
        <p:spPr>
          <a:xfrm>
            <a:off x="793790" y="3672483"/>
            <a:ext cx="510302" cy="510302"/>
          </a:xfrm>
          <a:prstGeom prst="roundRect">
            <a:avLst>
              <a:gd name="adj" fmla="val 6667"/>
            </a:avLst>
          </a:prstGeom>
          <a:solidFill>
            <a:srgbClr val="EDEBE3"/>
          </a:solidFill>
          <a:ln/>
        </p:spPr>
      </p:sp>
      <p:sp>
        <p:nvSpPr>
          <p:cNvPr id="8" name="Text 5"/>
          <p:cNvSpPr/>
          <p:nvPr/>
        </p:nvSpPr>
        <p:spPr>
          <a:xfrm>
            <a:off x="1530906" y="36724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Brandjacking</a:t>
            </a:r>
            <a:endParaRPr lang="en-US" sz="2200" dirty="0"/>
          </a:p>
        </p:txBody>
      </p:sp>
      <p:sp>
        <p:nvSpPr>
          <p:cNvPr id="9" name="Text 6"/>
          <p:cNvSpPr/>
          <p:nvPr/>
        </p:nvSpPr>
        <p:spPr>
          <a:xfrm>
            <a:off x="1530906" y="4162901"/>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Registering domains resembling existing brands.</a:t>
            </a:r>
            <a:endParaRPr lang="en-US" sz="1750" dirty="0"/>
          </a:p>
        </p:txBody>
      </p:sp>
      <p:sp>
        <p:nvSpPr>
          <p:cNvPr id="10" name="Shape 7"/>
          <p:cNvSpPr/>
          <p:nvPr/>
        </p:nvSpPr>
        <p:spPr>
          <a:xfrm>
            <a:off x="793790" y="5007769"/>
            <a:ext cx="510302" cy="510302"/>
          </a:xfrm>
          <a:prstGeom prst="roundRect">
            <a:avLst>
              <a:gd name="adj" fmla="val 6667"/>
            </a:avLst>
          </a:prstGeom>
          <a:solidFill>
            <a:srgbClr val="EDEBE3"/>
          </a:solidFill>
          <a:ln/>
        </p:spPr>
      </p:sp>
      <p:sp>
        <p:nvSpPr>
          <p:cNvPr id="11" name="Text 8"/>
          <p:cNvSpPr/>
          <p:nvPr/>
        </p:nvSpPr>
        <p:spPr>
          <a:xfrm>
            <a:off x="1530906" y="50077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Namejacking</a:t>
            </a:r>
            <a:endParaRPr lang="en-US" sz="2200" dirty="0"/>
          </a:p>
        </p:txBody>
      </p:sp>
      <p:sp>
        <p:nvSpPr>
          <p:cNvPr id="12" name="Text 9"/>
          <p:cNvSpPr/>
          <p:nvPr/>
        </p:nvSpPr>
        <p:spPr>
          <a:xfrm>
            <a:off x="1530906" y="5498187"/>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Using personal names in domain registrations.</a:t>
            </a:r>
            <a:endParaRPr lang="en-US" sz="1750" dirty="0"/>
          </a:p>
        </p:txBody>
      </p:sp>
      <p:sp>
        <p:nvSpPr>
          <p:cNvPr id="13" name="Shape 10"/>
          <p:cNvSpPr/>
          <p:nvPr/>
        </p:nvSpPr>
        <p:spPr>
          <a:xfrm>
            <a:off x="793790" y="6343055"/>
            <a:ext cx="510302" cy="510302"/>
          </a:xfrm>
          <a:prstGeom prst="roundRect">
            <a:avLst>
              <a:gd name="adj" fmla="val 6667"/>
            </a:avLst>
          </a:prstGeom>
          <a:solidFill>
            <a:srgbClr val="EDEBE3"/>
          </a:solidFill>
          <a:ln/>
        </p:spPr>
      </p:sp>
      <p:sp>
        <p:nvSpPr>
          <p:cNvPr id="14" name="Text 11"/>
          <p:cNvSpPr/>
          <p:nvPr/>
        </p:nvSpPr>
        <p:spPr>
          <a:xfrm>
            <a:off x="1530906" y="634305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Domain Speculation</a:t>
            </a:r>
            <a:endParaRPr lang="en-US" sz="2200" dirty="0"/>
          </a:p>
        </p:txBody>
      </p:sp>
      <p:sp>
        <p:nvSpPr>
          <p:cNvPr id="15" name="Text 12"/>
          <p:cNvSpPr/>
          <p:nvPr/>
        </p:nvSpPr>
        <p:spPr>
          <a:xfrm>
            <a:off x="1530906" y="6833473"/>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Registering generic domains for resale.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46296"/>
          </a:xfrm>
          <a:prstGeom prst="rect">
            <a:avLst/>
          </a:prstGeom>
        </p:spPr>
      </p:pic>
      <p:sp>
        <p:nvSpPr>
          <p:cNvPr id="3" name="Text 0"/>
          <p:cNvSpPr/>
          <p:nvPr/>
        </p:nvSpPr>
        <p:spPr>
          <a:xfrm>
            <a:off x="768906" y="3350419"/>
            <a:ext cx="5492591" cy="686514"/>
          </a:xfrm>
          <a:prstGeom prst="rect">
            <a:avLst/>
          </a:prstGeom>
          <a:noFill/>
          <a:ln/>
        </p:spPr>
        <p:txBody>
          <a:bodyPr wrap="none" lIns="0" tIns="0" rIns="0" bIns="0" rtlCol="0" anchor="t"/>
          <a:lstStyle/>
          <a:p>
            <a:pPr marL="0" indent="0" algn="l">
              <a:lnSpc>
                <a:spcPts val="5400"/>
              </a:lnSpc>
              <a:buNone/>
            </a:pPr>
            <a:r>
              <a:rPr lang="en-US" sz="4300" dirty="0">
                <a:solidFill>
                  <a:srgbClr val="161613"/>
                </a:solidFill>
                <a:latin typeface="DM Sans Medium" pitchFamily="34" charset="0"/>
                <a:ea typeface="DM Sans Medium" pitchFamily="34" charset="-122"/>
                <a:cs typeface="DM Sans Medium" pitchFamily="34" charset="-120"/>
              </a:rPr>
              <a:t>Typosquatting</a:t>
            </a:r>
            <a:endParaRPr lang="en-US" sz="4300" dirty="0"/>
          </a:p>
        </p:txBody>
      </p:sp>
      <p:pic>
        <p:nvPicPr>
          <p:cNvPr id="4" name="Image 1" descr="preencoded.png"/>
          <p:cNvPicPr>
            <a:picLocks noChangeAspect="1"/>
          </p:cNvPicPr>
          <p:nvPr/>
        </p:nvPicPr>
        <p:blipFill>
          <a:blip r:embed="rId4"/>
          <a:stretch>
            <a:fillRect/>
          </a:stretch>
        </p:blipFill>
        <p:spPr>
          <a:xfrm>
            <a:off x="768906" y="4404717"/>
            <a:ext cx="549235" cy="549235"/>
          </a:xfrm>
          <a:prstGeom prst="rect">
            <a:avLst/>
          </a:prstGeom>
        </p:spPr>
      </p:pic>
      <p:sp>
        <p:nvSpPr>
          <p:cNvPr id="5" name="Text 1"/>
          <p:cNvSpPr/>
          <p:nvPr/>
        </p:nvSpPr>
        <p:spPr>
          <a:xfrm>
            <a:off x="1537811" y="4366379"/>
            <a:ext cx="2746296" cy="343257"/>
          </a:xfrm>
          <a:prstGeom prst="rect">
            <a:avLst/>
          </a:prstGeom>
          <a:noFill/>
          <a:ln/>
        </p:spPr>
        <p:txBody>
          <a:bodyPr wrap="none" lIns="0" tIns="0" rIns="0" bIns="0" rtlCol="0" anchor="t"/>
          <a:lstStyle/>
          <a:p>
            <a:pPr marL="0" indent="0" algn="l">
              <a:lnSpc>
                <a:spcPts val="2700"/>
              </a:lnSpc>
              <a:buNone/>
            </a:pPr>
            <a:r>
              <a:rPr lang="en-US" sz="2150" dirty="0">
                <a:solidFill>
                  <a:srgbClr val="161613"/>
                </a:solidFill>
                <a:latin typeface="DM Sans Medium" pitchFamily="34" charset="0"/>
                <a:ea typeface="DM Sans Medium" pitchFamily="34" charset="-122"/>
                <a:cs typeface="DM Sans Medium" pitchFamily="34" charset="-120"/>
              </a:rPr>
              <a:t>Misspellings</a:t>
            </a:r>
            <a:endParaRPr lang="en-US" sz="2150" dirty="0"/>
          </a:p>
        </p:txBody>
      </p:sp>
      <p:sp>
        <p:nvSpPr>
          <p:cNvPr id="6" name="Text 2"/>
          <p:cNvSpPr/>
          <p:nvPr/>
        </p:nvSpPr>
        <p:spPr>
          <a:xfrm>
            <a:off x="1537811" y="4841438"/>
            <a:ext cx="12323683" cy="351472"/>
          </a:xfrm>
          <a:prstGeom prst="rect">
            <a:avLst/>
          </a:prstGeom>
          <a:noFill/>
          <a:ln/>
        </p:spPr>
        <p:txBody>
          <a:bodyPr wrap="none" lIns="0" tIns="0" rIns="0" bIns="0" rtlCol="0" anchor="t"/>
          <a:lstStyle/>
          <a:p>
            <a:pPr marL="0" indent="0" algn="l">
              <a:lnSpc>
                <a:spcPts val="2750"/>
              </a:lnSpc>
              <a:buNone/>
            </a:pPr>
            <a:r>
              <a:rPr lang="en-US" sz="1700" dirty="0">
                <a:solidFill>
                  <a:srgbClr val="161613"/>
                </a:solidFill>
                <a:latin typeface="Inter" pitchFamily="34" charset="0"/>
                <a:ea typeface="Inter" pitchFamily="34" charset="-122"/>
                <a:cs typeface="Inter" pitchFamily="34" charset="-120"/>
              </a:rPr>
              <a:t>Exploits common misspellings.</a:t>
            </a:r>
            <a:endParaRPr lang="en-US" sz="1700" dirty="0"/>
          </a:p>
        </p:txBody>
      </p:sp>
      <p:pic>
        <p:nvPicPr>
          <p:cNvPr id="7" name="Image 2" descr="preencoded.png"/>
          <p:cNvPicPr>
            <a:picLocks noChangeAspect="1"/>
          </p:cNvPicPr>
          <p:nvPr/>
        </p:nvPicPr>
        <p:blipFill>
          <a:blip r:embed="rId4"/>
          <a:stretch>
            <a:fillRect/>
          </a:stretch>
        </p:blipFill>
        <p:spPr>
          <a:xfrm>
            <a:off x="768906" y="5890260"/>
            <a:ext cx="549235" cy="549235"/>
          </a:xfrm>
          <a:prstGeom prst="rect">
            <a:avLst/>
          </a:prstGeom>
        </p:spPr>
      </p:pic>
      <p:sp>
        <p:nvSpPr>
          <p:cNvPr id="8" name="Text 3"/>
          <p:cNvSpPr/>
          <p:nvPr/>
        </p:nvSpPr>
        <p:spPr>
          <a:xfrm>
            <a:off x="1537811" y="5851922"/>
            <a:ext cx="2746296" cy="343257"/>
          </a:xfrm>
          <a:prstGeom prst="rect">
            <a:avLst/>
          </a:prstGeom>
          <a:noFill/>
          <a:ln/>
        </p:spPr>
        <p:txBody>
          <a:bodyPr wrap="none" lIns="0" tIns="0" rIns="0" bIns="0" rtlCol="0" anchor="t"/>
          <a:lstStyle/>
          <a:p>
            <a:pPr marL="0" indent="0" algn="l">
              <a:lnSpc>
                <a:spcPts val="2700"/>
              </a:lnSpc>
              <a:buNone/>
            </a:pPr>
            <a:r>
              <a:rPr lang="en-US" sz="2150" dirty="0">
                <a:solidFill>
                  <a:srgbClr val="161613"/>
                </a:solidFill>
                <a:latin typeface="DM Sans Medium" pitchFamily="34" charset="0"/>
                <a:ea typeface="DM Sans Medium" pitchFamily="34" charset="-122"/>
                <a:cs typeface="DM Sans Medium" pitchFamily="34" charset="-120"/>
              </a:rPr>
              <a:t>Redirection</a:t>
            </a:r>
            <a:endParaRPr lang="en-US" sz="2150" dirty="0"/>
          </a:p>
        </p:txBody>
      </p:sp>
      <p:sp>
        <p:nvSpPr>
          <p:cNvPr id="9" name="Text 4"/>
          <p:cNvSpPr/>
          <p:nvPr/>
        </p:nvSpPr>
        <p:spPr>
          <a:xfrm>
            <a:off x="1537811" y="6326981"/>
            <a:ext cx="12323683" cy="351472"/>
          </a:xfrm>
          <a:prstGeom prst="rect">
            <a:avLst/>
          </a:prstGeom>
          <a:noFill/>
          <a:ln/>
        </p:spPr>
        <p:txBody>
          <a:bodyPr wrap="none" lIns="0" tIns="0" rIns="0" bIns="0" rtlCol="0" anchor="t"/>
          <a:lstStyle/>
          <a:p>
            <a:pPr marL="0" indent="0" algn="l">
              <a:lnSpc>
                <a:spcPts val="2750"/>
              </a:lnSpc>
              <a:buNone/>
            </a:pPr>
            <a:r>
              <a:rPr lang="en-US" sz="1700" dirty="0">
                <a:solidFill>
                  <a:srgbClr val="161613"/>
                </a:solidFill>
                <a:latin typeface="Inter" pitchFamily="34" charset="0"/>
                <a:ea typeface="Inter" pitchFamily="34" charset="-122"/>
                <a:cs typeface="Inter" pitchFamily="34" charset="-120"/>
              </a:rPr>
              <a:t>Redirects to malicious sites.</a:t>
            </a:r>
            <a:endParaRPr lang="en-US" sz="1700" dirty="0"/>
          </a:p>
        </p:txBody>
      </p:sp>
      <p:sp>
        <p:nvSpPr>
          <p:cNvPr id="10" name="Text 5"/>
          <p:cNvSpPr/>
          <p:nvPr/>
        </p:nvSpPr>
        <p:spPr>
          <a:xfrm>
            <a:off x="768906" y="6925508"/>
            <a:ext cx="13092589" cy="702945"/>
          </a:xfrm>
          <a:prstGeom prst="rect">
            <a:avLst/>
          </a:prstGeom>
          <a:noFill/>
          <a:ln/>
        </p:spPr>
        <p:txBody>
          <a:bodyPr wrap="square" lIns="0" tIns="0" rIns="0" bIns="0" rtlCol="0" anchor="t"/>
          <a:lstStyle/>
          <a:p>
            <a:pPr marL="0" indent="0" algn="l">
              <a:lnSpc>
                <a:spcPts val="2750"/>
              </a:lnSpc>
              <a:buNone/>
            </a:pPr>
            <a:r>
              <a:rPr lang="en-US" sz="2000" dirty="0">
                <a:solidFill>
                  <a:srgbClr val="161613"/>
                </a:solidFill>
                <a:latin typeface="Inter" pitchFamily="34" charset="0"/>
                <a:ea typeface="Inter" pitchFamily="34" charset="-122"/>
                <a:cs typeface="Inter" pitchFamily="34" charset="-120"/>
              </a:rPr>
              <a:t>Typosquatting exploits common misspellings of popular domains. For example, using "gooogle.com" instead of "google.com." It redirects users to malicious sites </a:t>
            </a:r>
            <a:r>
              <a:rPr lang="en-US" sz="1700" dirty="0">
                <a:solidFill>
                  <a:srgbClr val="161613"/>
                </a:solidFill>
                <a:latin typeface="Inter" pitchFamily="34" charset="0"/>
                <a:ea typeface="Inter" pitchFamily="34" charset="-122"/>
                <a:cs typeface="Inter" pitchFamily="34" charset="-120"/>
              </a:rPr>
              <a:t>.</a:t>
            </a:r>
            <a:endParaRPr lang="en-US" sz="1700" dirty="0"/>
          </a:p>
        </p:txBody>
      </p:sp>
      <p:sp>
        <p:nvSpPr>
          <p:cNvPr id="11" name="Rectangle 10"/>
          <p:cNvSpPr/>
          <p:nvPr/>
        </p:nvSpPr>
        <p:spPr>
          <a:xfrm>
            <a:off x="12915900" y="7835900"/>
            <a:ext cx="17145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6057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Brandjacking</a:t>
            </a:r>
            <a:endParaRPr lang="en-US" sz="4450" dirty="0"/>
          </a:p>
        </p:txBody>
      </p:sp>
      <p:sp>
        <p:nvSpPr>
          <p:cNvPr id="3" name="Text 1"/>
          <p:cNvSpPr/>
          <p:nvPr/>
        </p:nvSpPr>
        <p:spPr>
          <a:xfrm>
            <a:off x="1857256" y="2802017"/>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Resemblance</a:t>
            </a:r>
            <a:endParaRPr lang="en-US" sz="2200" dirty="0"/>
          </a:p>
        </p:txBody>
      </p:sp>
      <p:pic>
        <p:nvPicPr>
          <p:cNvPr id="4" name="Image 0" descr="preencoded.png"/>
          <p:cNvPicPr>
            <a:picLocks noChangeAspect="1"/>
          </p:cNvPicPr>
          <p:nvPr/>
        </p:nvPicPr>
        <p:blipFill>
          <a:blip r:embed="rId3"/>
          <a:stretch>
            <a:fillRect/>
          </a:stretch>
        </p:blipFill>
        <p:spPr>
          <a:xfrm>
            <a:off x="5032653" y="1922978"/>
            <a:ext cx="4564975" cy="4564975"/>
          </a:xfrm>
          <a:prstGeom prst="rect">
            <a:avLst/>
          </a:prstGeom>
        </p:spPr>
      </p:pic>
      <p:sp>
        <p:nvSpPr>
          <p:cNvPr id="5" name="Text 2"/>
          <p:cNvSpPr/>
          <p:nvPr/>
        </p:nvSpPr>
        <p:spPr>
          <a:xfrm>
            <a:off x="6226731" y="2686050"/>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161613"/>
                </a:solidFill>
                <a:latin typeface="DM Sans Medium" pitchFamily="34" charset="0"/>
                <a:ea typeface="DM Sans Medium" pitchFamily="34" charset="-122"/>
                <a:cs typeface="DM Sans Medium" pitchFamily="34" charset="-120"/>
              </a:rPr>
              <a:t>1</a:t>
            </a:r>
            <a:endParaRPr lang="en-US" sz="2650" dirty="0"/>
          </a:p>
        </p:txBody>
      </p:sp>
      <p:sp>
        <p:nvSpPr>
          <p:cNvPr id="6" name="Text 3"/>
          <p:cNvSpPr/>
          <p:nvPr/>
        </p:nvSpPr>
        <p:spPr>
          <a:xfrm>
            <a:off x="9937790" y="28020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Damage</a:t>
            </a:r>
            <a:endParaRPr lang="en-US" sz="2200" dirty="0"/>
          </a:p>
        </p:txBody>
      </p:sp>
      <p:pic>
        <p:nvPicPr>
          <p:cNvPr id="7" name="Image 1" descr="preencoded.png"/>
          <p:cNvPicPr>
            <a:picLocks noChangeAspect="1"/>
          </p:cNvPicPr>
          <p:nvPr/>
        </p:nvPicPr>
        <p:blipFill>
          <a:blip r:embed="rId4"/>
          <a:stretch>
            <a:fillRect/>
          </a:stretch>
        </p:blipFill>
        <p:spPr>
          <a:xfrm>
            <a:off x="5032653" y="1922978"/>
            <a:ext cx="4564975" cy="4564975"/>
          </a:xfrm>
          <a:prstGeom prst="rect">
            <a:avLst/>
          </a:prstGeom>
        </p:spPr>
      </p:pic>
      <p:sp>
        <p:nvSpPr>
          <p:cNvPr id="8" name="Text 4"/>
          <p:cNvSpPr/>
          <p:nvPr/>
        </p:nvSpPr>
        <p:spPr>
          <a:xfrm>
            <a:off x="8452604" y="3074551"/>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161613"/>
                </a:solidFill>
                <a:latin typeface="DM Sans Medium" pitchFamily="34" charset="0"/>
                <a:ea typeface="DM Sans Medium" pitchFamily="34" charset="-122"/>
                <a:cs typeface="DM Sans Medium" pitchFamily="34" charset="-120"/>
              </a:rPr>
              <a:t>2</a:t>
            </a:r>
            <a:endParaRPr lang="en-US" sz="2650" dirty="0"/>
          </a:p>
        </p:txBody>
      </p:sp>
      <p:sp>
        <p:nvSpPr>
          <p:cNvPr id="9" name="Text 5"/>
          <p:cNvSpPr/>
          <p:nvPr/>
        </p:nvSpPr>
        <p:spPr>
          <a:xfrm>
            <a:off x="9937790" y="525458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Counterfeit</a:t>
            </a:r>
            <a:endParaRPr lang="en-US" sz="2200" dirty="0"/>
          </a:p>
        </p:txBody>
      </p:sp>
      <p:pic>
        <p:nvPicPr>
          <p:cNvPr id="10" name="Image 2" descr="preencoded.png"/>
          <p:cNvPicPr>
            <a:picLocks noChangeAspect="1"/>
          </p:cNvPicPr>
          <p:nvPr/>
        </p:nvPicPr>
        <p:blipFill>
          <a:blip r:embed="rId5"/>
          <a:stretch>
            <a:fillRect/>
          </a:stretch>
        </p:blipFill>
        <p:spPr>
          <a:xfrm>
            <a:off x="5032653" y="1922978"/>
            <a:ext cx="4564975" cy="4564975"/>
          </a:xfrm>
          <a:prstGeom prst="rect">
            <a:avLst/>
          </a:prstGeom>
        </p:spPr>
      </p:pic>
      <p:sp>
        <p:nvSpPr>
          <p:cNvPr id="11" name="Text 6"/>
          <p:cNvSpPr/>
          <p:nvPr/>
        </p:nvSpPr>
        <p:spPr>
          <a:xfrm>
            <a:off x="8064103" y="5300424"/>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161613"/>
                </a:solidFill>
                <a:latin typeface="DM Sans Medium" pitchFamily="34" charset="0"/>
                <a:ea typeface="DM Sans Medium" pitchFamily="34" charset="-122"/>
                <a:cs typeface="DM Sans Medium" pitchFamily="34" charset="-120"/>
              </a:rPr>
              <a:t>3</a:t>
            </a:r>
            <a:endParaRPr lang="en-US" sz="2650" dirty="0"/>
          </a:p>
        </p:txBody>
      </p:sp>
      <p:sp>
        <p:nvSpPr>
          <p:cNvPr id="12" name="Text 7"/>
          <p:cNvSpPr/>
          <p:nvPr/>
        </p:nvSpPr>
        <p:spPr>
          <a:xfrm>
            <a:off x="1857256" y="5254585"/>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Diversion</a:t>
            </a:r>
            <a:endParaRPr lang="en-US" sz="2200" dirty="0"/>
          </a:p>
        </p:txBody>
      </p:sp>
      <p:pic>
        <p:nvPicPr>
          <p:cNvPr id="13" name="Image 3" descr="preencoded.png"/>
          <p:cNvPicPr>
            <a:picLocks noChangeAspect="1"/>
          </p:cNvPicPr>
          <p:nvPr/>
        </p:nvPicPr>
        <p:blipFill>
          <a:blip r:embed="rId6"/>
          <a:stretch>
            <a:fillRect/>
          </a:stretch>
        </p:blipFill>
        <p:spPr>
          <a:xfrm>
            <a:off x="5032653" y="1922978"/>
            <a:ext cx="4564975" cy="4564975"/>
          </a:xfrm>
          <a:prstGeom prst="rect">
            <a:avLst/>
          </a:prstGeom>
        </p:spPr>
      </p:pic>
      <p:sp>
        <p:nvSpPr>
          <p:cNvPr id="14" name="Text 8"/>
          <p:cNvSpPr/>
          <p:nvPr/>
        </p:nvSpPr>
        <p:spPr>
          <a:xfrm>
            <a:off x="5838230" y="4911923"/>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161613"/>
                </a:solidFill>
                <a:latin typeface="DM Sans Medium" pitchFamily="34" charset="0"/>
                <a:ea typeface="DM Sans Medium" pitchFamily="34" charset="-122"/>
                <a:cs typeface="DM Sans Medium" pitchFamily="34" charset="-120"/>
              </a:rPr>
              <a:t>4</a:t>
            </a:r>
            <a:endParaRPr lang="en-US" sz="2650" dirty="0"/>
          </a:p>
        </p:txBody>
      </p:sp>
      <p:sp>
        <p:nvSpPr>
          <p:cNvPr id="15" name="Text 9"/>
          <p:cNvSpPr/>
          <p:nvPr/>
        </p:nvSpPr>
        <p:spPr>
          <a:xfrm>
            <a:off x="793790" y="6743105"/>
            <a:ext cx="13042821" cy="725805"/>
          </a:xfrm>
          <a:prstGeom prst="rect">
            <a:avLst/>
          </a:prstGeom>
          <a:noFill/>
          <a:ln/>
        </p:spPr>
        <p:txBody>
          <a:bodyPr wrap="square" lIns="0" tIns="0" rIns="0" bIns="0" rtlCol="0" anchor="t"/>
          <a:lstStyle/>
          <a:p>
            <a:pPr marL="0" indent="0" algn="l">
              <a:lnSpc>
                <a:spcPts val="2850"/>
              </a:lnSpc>
              <a:buNone/>
            </a:pPr>
            <a:r>
              <a:rPr lang="en-US" sz="2000" dirty="0">
                <a:solidFill>
                  <a:srgbClr val="161613"/>
                </a:solidFill>
                <a:latin typeface="Inter" pitchFamily="34" charset="0"/>
                <a:ea typeface="Inter" pitchFamily="34" charset="-122"/>
                <a:cs typeface="Inter" pitchFamily="34" charset="-120"/>
              </a:rPr>
              <a:t>Brandjacking involves registering domains that closely resemble existing brands. "coca-cola-shop.net" instead of "coca-cola.com" is an example. It damages brand reputation, diverts traffic, and sells counterfeit products.</a:t>
            </a:r>
            <a:endParaRPr lang="en-US" sz="2000" dirty="0"/>
          </a:p>
        </p:txBody>
      </p:sp>
      <p:sp>
        <p:nvSpPr>
          <p:cNvPr id="16" name="Rectangle 15"/>
          <p:cNvSpPr/>
          <p:nvPr/>
        </p:nvSpPr>
        <p:spPr>
          <a:xfrm>
            <a:off x="12928600" y="7848600"/>
            <a:ext cx="1524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13167360" y="0"/>
            <a:ext cx="1463040" cy="8229600"/>
          </a:xfrm>
          <a:prstGeom prst="rect">
            <a:avLst/>
          </a:prstGeom>
          <a:solidFill>
            <a:srgbClr val="E5E0DF"/>
          </a:solidFill>
          <a:ln/>
        </p:spPr>
      </p:sp>
      <p:pic>
        <p:nvPicPr>
          <p:cNvPr id="3" name="Image 0" descr="preencoded.png"/>
          <p:cNvPicPr>
            <a:picLocks noChangeAspect="1"/>
          </p:cNvPicPr>
          <p:nvPr/>
        </p:nvPicPr>
        <p:blipFill>
          <a:blip r:embed="rId3"/>
          <a:stretch>
            <a:fillRect/>
          </a:stretch>
        </p:blipFill>
        <p:spPr>
          <a:xfrm>
            <a:off x="12928600" y="0"/>
            <a:ext cx="2161540" cy="8229600"/>
          </a:xfrm>
          <a:prstGeom prst="rect">
            <a:avLst/>
          </a:prstGeom>
        </p:spPr>
      </p:pic>
      <p:sp>
        <p:nvSpPr>
          <p:cNvPr id="4" name="Text 1"/>
          <p:cNvSpPr/>
          <p:nvPr/>
        </p:nvSpPr>
        <p:spPr>
          <a:xfrm>
            <a:off x="793790" y="87701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Namejacking</a:t>
            </a:r>
            <a:endParaRPr lang="en-US" sz="4450" dirty="0"/>
          </a:p>
        </p:txBody>
      </p:sp>
      <p:pic>
        <p:nvPicPr>
          <p:cNvPr id="5" name="Image 1" descr="preencoded.png"/>
          <p:cNvPicPr>
            <a:picLocks noChangeAspect="1"/>
          </p:cNvPicPr>
          <p:nvPr/>
        </p:nvPicPr>
        <p:blipFill>
          <a:blip r:embed="rId4"/>
          <a:stretch>
            <a:fillRect/>
          </a:stretch>
        </p:blipFill>
        <p:spPr>
          <a:xfrm>
            <a:off x="793790" y="1925955"/>
            <a:ext cx="1134070" cy="1360884"/>
          </a:xfrm>
          <a:prstGeom prst="rect">
            <a:avLst/>
          </a:prstGeom>
        </p:spPr>
      </p:pic>
      <p:sp>
        <p:nvSpPr>
          <p:cNvPr id="6" name="Text 2"/>
          <p:cNvSpPr/>
          <p:nvPr/>
        </p:nvSpPr>
        <p:spPr>
          <a:xfrm>
            <a:off x="2268022" y="21527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Personal Names</a:t>
            </a:r>
            <a:endParaRPr lang="en-US" sz="2200" dirty="0"/>
          </a:p>
        </p:txBody>
      </p:sp>
      <p:sp>
        <p:nvSpPr>
          <p:cNvPr id="7" name="Text 3"/>
          <p:cNvSpPr/>
          <p:nvPr/>
        </p:nvSpPr>
        <p:spPr>
          <a:xfrm>
            <a:off x="2268022" y="2643188"/>
            <a:ext cx="10105549"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Targets personal names.</a:t>
            </a:r>
            <a:endParaRPr lang="en-US" sz="1750" dirty="0"/>
          </a:p>
        </p:txBody>
      </p:sp>
      <p:pic>
        <p:nvPicPr>
          <p:cNvPr id="8" name="Image 2" descr="preencoded.png"/>
          <p:cNvPicPr>
            <a:picLocks noChangeAspect="1"/>
          </p:cNvPicPr>
          <p:nvPr/>
        </p:nvPicPr>
        <p:blipFill>
          <a:blip r:embed="rId5"/>
          <a:stretch>
            <a:fillRect/>
          </a:stretch>
        </p:blipFill>
        <p:spPr>
          <a:xfrm>
            <a:off x="793790" y="3286839"/>
            <a:ext cx="1134070" cy="1360884"/>
          </a:xfrm>
          <a:prstGeom prst="rect">
            <a:avLst/>
          </a:prstGeom>
        </p:spPr>
      </p:pic>
      <p:sp>
        <p:nvSpPr>
          <p:cNvPr id="9" name="Text 4"/>
          <p:cNvSpPr/>
          <p:nvPr/>
        </p:nvSpPr>
        <p:spPr>
          <a:xfrm>
            <a:off x="2268022" y="351365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Public Figures</a:t>
            </a:r>
            <a:endParaRPr lang="en-US" sz="2200" dirty="0"/>
          </a:p>
        </p:txBody>
      </p:sp>
      <p:sp>
        <p:nvSpPr>
          <p:cNvPr id="10" name="Text 5"/>
          <p:cNvSpPr/>
          <p:nvPr/>
        </p:nvSpPr>
        <p:spPr>
          <a:xfrm>
            <a:off x="2268022" y="4004072"/>
            <a:ext cx="10105549"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Targets celebrities.</a:t>
            </a:r>
            <a:endParaRPr lang="en-US" sz="1750" dirty="0"/>
          </a:p>
        </p:txBody>
      </p:sp>
      <p:pic>
        <p:nvPicPr>
          <p:cNvPr id="11" name="Image 3" descr="preencoded.png"/>
          <p:cNvPicPr>
            <a:picLocks noChangeAspect="1"/>
          </p:cNvPicPr>
          <p:nvPr/>
        </p:nvPicPr>
        <p:blipFill>
          <a:blip r:embed="rId6"/>
          <a:stretch>
            <a:fillRect/>
          </a:stretch>
        </p:blipFill>
        <p:spPr>
          <a:xfrm>
            <a:off x="793790" y="4647724"/>
            <a:ext cx="1134070" cy="1360884"/>
          </a:xfrm>
          <a:prstGeom prst="rect">
            <a:avLst/>
          </a:prstGeom>
        </p:spPr>
      </p:pic>
      <p:sp>
        <p:nvSpPr>
          <p:cNvPr id="12" name="Text 6"/>
          <p:cNvSpPr/>
          <p:nvPr/>
        </p:nvSpPr>
        <p:spPr>
          <a:xfrm>
            <a:off x="2268022" y="48745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Privacy Risks</a:t>
            </a:r>
            <a:endParaRPr lang="en-US" sz="2200" dirty="0"/>
          </a:p>
        </p:txBody>
      </p:sp>
      <p:sp>
        <p:nvSpPr>
          <p:cNvPr id="13" name="Text 7"/>
          <p:cNvSpPr/>
          <p:nvPr/>
        </p:nvSpPr>
        <p:spPr>
          <a:xfrm>
            <a:off x="2268022" y="5364956"/>
            <a:ext cx="10105549"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Poses privacy risks.</a:t>
            </a:r>
            <a:endParaRPr lang="en-US" sz="1750" dirty="0"/>
          </a:p>
        </p:txBody>
      </p:sp>
      <p:sp>
        <p:nvSpPr>
          <p:cNvPr id="14" name="Text 8"/>
          <p:cNvSpPr/>
          <p:nvPr/>
        </p:nvSpPr>
        <p:spPr>
          <a:xfrm>
            <a:off x="793790" y="6263759"/>
            <a:ext cx="11579781"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Namejacking involves registering domain names that contain personal names. It often targets celebrities, politicians, or public figures. Registering "elonmusk.com" before Elon Musk does is an example. It poses privacy and reputational risks.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59305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Domain Speculation</a:t>
            </a:r>
            <a:endParaRPr lang="en-US" sz="4450" dirty="0"/>
          </a:p>
        </p:txBody>
      </p:sp>
      <p:pic>
        <p:nvPicPr>
          <p:cNvPr id="3" name="Image 0" descr="preencoded.png"/>
          <p:cNvPicPr>
            <a:picLocks noChangeAspect="1"/>
          </p:cNvPicPr>
          <p:nvPr/>
        </p:nvPicPr>
        <p:blipFill>
          <a:blip r:embed="rId3"/>
          <a:stretch>
            <a:fillRect/>
          </a:stretch>
        </p:blipFill>
        <p:spPr>
          <a:xfrm>
            <a:off x="2978348" y="2755463"/>
            <a:ext cx="2152055" cy="807958"/>
          </a:xfrm>
          <a:prstGeom prst="rect">
            <a:avLst/>
          </a:prstGeom>
        </p:spPr>
      </p:pic>
      <p:sp>
        <p:nvSpPr>
          <p:cNvPr id="4" name="Text 1"/>
          <p:cNvSpPr/>
          <p:nvPr/>
        </p:nvSpPr>
        <p:spPr>
          <a:xfrm>
            <a:off x="3894892" y="3047286"/>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161613"/>
                </a:solidFill>
                <a:latin typeface="DM Sans Medium" pitchFamily="34" charset="0"/>
                <a:ea typeface="DM Sans Medium" pitchFamily="34" charset="-122"/>
                <a:cs typeface="DM Sans Medium" pitchFamily="34" charset="-120"/>
              </a:rPr>
              <a:t>1</a:t>
            </a:r>
            <a:endParaRPr lang="en-US" sz="2500" dirty="0"/>
          </a:p>
        </p:txBody>
      </p:sp>
      <p:sp>
        <p:nvSpPr>
          <p:cNvPr id="5" name="Text 2"/>
          <p:cNvSpPr/>
          <p:nvPr/>
        </p:nvSpPr>
        <p:spPr>
          <a:xfrm>
            <a:off x="5357217" y="2982277"/>
            <a:ext cx="72580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Profit</a:t>
            </a:r>
            <a:endParaRPr lang="en-US" sz="2200" dirty="0"/>
          </a:p>
        </p:txBody>
      </p:sp>
      <p:sp>
        <p:nvSpPr>
          <p:cNvPr id="6" name="Shape 3"/>
          <p:cNvSpPr/>
          <p:nvPr/>
        </p:nvSpPr>
        <p:spPr>
          <a:xfrm>
            <a:off x="5187077" y="3576518"/>
            <a:ext cx="8592860" cy="15240"/>
          </a:xfrm>
          <a:prstGeom prst="roundRect">
            <a:avLst>
              <a:gd name="adj" fmla="val 223256"/>
            </a:avLst>
          </a:prstGeom>
          <a:solidFill>
            <a:srgbClr val="D3D1C9"/>
          </a:solidFill>
          <a:ln/>
        </p:spPr>
      </p:sp>
      <p:pic>
        <p:nvPicPr>
          <p:cNvPr id="7" name="Image 1" descr="preencoded.png"/>
          <p:cNvPicPr>
            <a:picLocks noChangeAspect="1"/>
          </p:cNvPicPr>
          <p:nvPr/>
        </p:nvPicPr>
        <p:blipFill>
          <a:blip r:embed="rId4"/>
          <a:stretch>
            <a:fillRect/>
          </a:stretch>
        </p:blipFill>
        <p:spPr>
          <a:xfrm>
            <a:off x="1902381" y="3620095"/>
            <a:ext cx="4304109" cy="807958"/>
          </a:xfrm>
          <a:prstGeom prst="rect">
            <a:avLst/>
          </a:prstGeom>
        </p:spPr>
      </p:pic>
      <p:sp>
        <p:nvSpPr>
          <p:cNvPr id="8" name="Text 4"/>
          <p:cNvSpPr/>
          <p:nvPr/>
        </p:nvSpPr>
        <p:spPr>
          <a:xfrm>
            <a:off x="3894892" y="3824764"/>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161613"/>
                </a:solidFill>
                <a:latin typeface="DM Sans Medium" pitchFamily="34" charset="0"/>
                <a:ea typeface="DM Sans Medium" pitchFamily="34" charset="-122"/>
                <a:cs typeface="DM Sans Medium" pitchFamily="34" charset="-120"/>
              </a:rPr>
              <a:t>2</a:t>
            </a:r>
            <a:endParaRPr lang="en-US" sz="2500" dirty="0"/>
          </a:p>
        </p:txBody>
      </p:sp>
      <p:sp>
        <p:nvSpPr>
          <p:cNvPr id="9" name="Text 5"/>
          <p:cNvSpPr/>
          <p:nvPr/>
        </p:nvSpPr>
        <p:spPr>
          <a:xfrm>
            <a:off x="6433304" y="3846909"/>
            <a:ext cx="770573"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Resell</a:t>
            </a:r>
            <a:endParaRPr lang="en-US" sz="2200" dirty="0"/>
          </a:p>
        </p:txBody>
      </p:sp>
      <p:sp>
        <p:nvSpPr>
          <p:cNvPr id="10" name="Shape 6"/>
          <p:cNvSpPr/>
          <p:nvPr/>
        </p:nvSpPr>
        <p:spPr>
          <a:xfrm>
            <a:off x="6263164" y="4441150"/>
            <a:ext cx="7516773" cy="15240"/>
          </a:xfrm>
          <a:prstGeom prst="roundRect">
            <a:avLst>
              <a:gd name="adj" fmla="val 223256"/>
            </a:avLst>
          </a:prstGeom>
          <a:solidFill>
            <a:srgbClr val="D3D1C9"/>
          </a:solidFill>
          <a:ln/>
        </p:spPr>
      </p:sp>
      <p:pic>
        <p:nvPicPr>
          <p:cNvPr id="11" name="Image 2" descr="preencoded.png"/>
          <p:cNvPicPr>
            <a:picLocks noChangeAspect="1"/>
          </p:cNvPicPr>
          <p:nvPr/>
        </p:nvPicPr>
        <p:blipFill>
          <a:blip r:embed="rId5"/>
          <a:stretch>
            <a:fillRect/>
          </a:stretch>
        </p:blipFill>
        <p:spPr>
          <a:xfrm>
            <a:off x="826294" y="4484727"/>
            <a:ext cx="6456164" cy="807958"/>
          </a:xfrm>
          <a:prstGeom prst="rect">
            <a:avLst/>
          </a:prstGeom>
        </p:spPr>
      </p:pic>
      <p:sp>
        <p:nvSpPr>
          <p:cNvPr id="12" name="Text 7"/>
          <p:cNvSpPr/>
          <p:nvPr/>
        </p:nvSpPr>
        <p:spPr>
          <a:xfrm>
            <a:off x="3894773" y="4689396"/>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161613"/>
                </a:solidFill>
                <a:latin typeface="DM Sans Medium" pitchFamily="34" charset="0"/>
                <a:ea typeface="DM Sans Medium" pitchFamily="34" charset="-122"/>
                <a:cs typeface="DM Sans Medium" pitchFamily="34" charset="-120"/>
              </a:rPr>
              <a:t>3</a:t>
            </a:r>
            <a:endParaRPr lang="en-US" sz="2500" dirty="0"/>
          </a:p>
        </p:txBody>
      </p:sp>
      <p:sp>
        <p:nvSpPr>
          <p:cNvPr id="13" name="Text 8"/>
          <p:cNvSpPr/>
          <p:nvPr/>
        </p:nvSpPr>
        <p:spPr>
          <a:xfrm>
            <a:off x="7509272" y="4711541"/>
            <a:ext cx="1055370"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Generic</a:t>
            </a:r>
            <a:endParaRPr lang="en-US" sz="2200" dirty="0"/>
          </a:p>
        </p:txBody>
      </p:sp>
      <p:sp>
        <p:nvSpPr>
          <p:cNvPr id="14" name="Text 9"/>
          <p:cNvSpPr/>
          <p:nvPr/>
        </p:nvSpPr>
        <p:spPr>
          <a:xfrm>
            <a:off x="737116" y="5547836"/>
            <a:ext cx="13042821" cy="1088708"/>
          </a:xfrm>
          <a:prstGeom prst="rect">
            <a:avLst/>
          </a:prstGeom>
          <a:noFill/>
          <a:ln/>
        </p:spPr>
        <p:txBody>
          <a:bodyPr wrap="square" lIns="0" tIns="0" rIns="0" bIns="0" rtlCol="0" anchor="t"/>
          <a:lstStyle/>
          <a:p>
            <a:pPr>
              <a:lnSpc>
                <a:spcPts val="2850"/>
              </a:lnSpc>
            </a:pPr>
            <a:r>
              <a:rPr lang="en-US" sz="2400" dirty="0"/>
              <a:t>Domain speculation, also known as "</a:t>
            </a:r>
            <a:r>
              <a:rPr lang="en-US" sz="2400" dirty="0" err="1"/>
              <a:t>domaining</a:t>
            </a:r>
            <a:r>
              <a:rPr lang="en-US" sz="2400" dirty="0"/>
              <a:t>," involves investing in domain names with the intention of selling them for a profit, often by identifying valuable or trending names and registering them before others. </a:t>
            </a:r>
            <a:r>
              <a:rPr lang="en-US" sz="2400" dirty="0" smtClean="0"/>
              <a:t>For Example</a:t>
            </a:r>
            <a:r>
              <a:rPr lang="en-US" sz="2400" b="1" dirty="0" smtClean="0"/>
              <a:t> </a:t>
            </a:r>
            <a:r>
              <a:rPr lang="en-US" sz="2400" b="1" dirty="0"/>
              <a:t>wallstreet.com:</a:t>
            </a:r>
            <a:r>
              <a:rPr lang="en-US" sz="2400" dirty="0"/>
              <a:t> Registered for $70 in 1994 and sold for $1 million in 1999. </a:t>
            </a:r>
          </a:p>
          <a:p>
            <a:pPr>
              <a:lnSpc>
                <a:spcPts val="2850"/>
              </a:lnSpc>
            </a:pPr>
            <a:endParaRPr lang="en-US" sz="2400" dirty="0"/>
          </a:p>
        </p:txBody>
      </p:sp>
      <p:sp>
        <p:nvSpPr>
          <p:cNvPr id="15" name="Rectangle 14"/>
          <p:cNvSpPr/>
          <p:nvPr/>
        </p:nvSpPr>
        <p:spPr>
          <a:xfrm>
            <a:off x="12915900" y="7759700"/>
            <a:ext cx="1524000" cy="27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35142"/>
            <a:ext cx="7190423" cy="708779"/>
          </a:xfrm>
          <a:prstGeom prst="rect">
            <a:avLst/>
          </a:prstGeom>
          <a:noFill/>
          <a:ln/>
        </p:spPr>
        <p:txBody>
          <a:bodyPr wrap="non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Cybersquatting Prevention</a:t>
            </a:r>
            <a:endParaRPr lang="en-US" sz="4450" dirty="0"/>
          </a:p>
        </p:txBody>
      </p:sp>
      <p:sp>
        <p:nvSpPr>
          <p:cNvPr id="4" name="Shape 1"/>
          <p:cNvSpPr/>
          <p:nvPr/>
        </p:nvSpPr>
        <p:spPr>
          <a:xfrm>
            <a:off x="793790" y="2184083"/>
            <a:ext cx="3664863" cy="1669852"/>
          </a:xfrm>
          <a:prstGeom prst="roundRect">
            <a:avLst>
              <a:gd name="adj" fmla="val 2038"/>
            </a:avLst>
          </a:prstGeom>
          <a:solidFill>
            <a:srgbClr val="EDEBE3"/>
          </a:solidFill>
          <a:ln/>
        </p:spPr>
      </p:sp>
      <p:sp>
        <p:nvSpPr>
          <p:cNvPr id="5" name="Text 2"/>
          <p:cNvSpPr/>
          <p:nvPr/>
        </p:nvSpPr>
        <p:spPr>
          <a:xfrm>
            <a:off x="1020604" y="2410897"/>
            <a:ext cx="3098721"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Trademark Registration</a:t>
            </a:r>
            <a:endParaRPr lang="en-US" sz="2200" dirty="0"/>
          </a:p>
        </p:txBody>
      </p:sp>
      <p:sp>
        <p:nvSpPr>
          <p:cNvPr id="6" name="Text 3"/>
          <p:cNvSpPr/>
          <p:nvPr/>
        </p:nvSpPr>
        <p:spPr>
          <a:xfrm>
            <a:off x="1020604" y="2901315"/>
            <a:ext cx="3211235" cy="725805"/>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Register trademarks as domain names.</a:t>
            </a:r>
            <a:endParaRPr lang="en-US" sz="1750" dirty="0"/>
          </a:p>
        </p:txBody>
      </p:sp>
      <p:sp>
        <p:nvSpPr>
          <p:cNvPr id="7" name="Shape 4"/>
          <p:cNvSpPr/>
          <p:nvPr/>
        </p:nvSpPr>
        <p:spPr>
          <a:xfrm>
            <a:off x="4685467" y="2184083"/>
            <a:ext cx="3664863" cy="1669852"/>
          </a:xfrm>
          <a:prstGeom prst="roundRect">
            <a:avLst>
              <a:gd name="adj" fmla="val 2038"/>
            </a:avLst>
          </a:prstGeom>
          <a:solidFill>
            <a:srgbClr val="EDEBE3"/>
          </a:solidFill>
          <a:ln/>
        </p:spPr>
      </p:sp>
      <p:sp>
        <p:nvSpPr>
          <p:cNvPr id="8" name="Text 5"/>
          <p:cNvSpPr/>
          <p:nvPr/>
        </p:nvSpPr>
        <p:spPr>
          <a:xfrm>
            <a:off x="4912281" y="241089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Internet Monitoring</a:t>
            </a:r>
            <a:endParaRPr lang="en-US" sz="2200" dirty="0"/>
          </a:p>
        </p:txBody>
      </p:sp>
      <p:sp>
        <p:nvSpPr>
          <p:cNvPr id="9" name="Text 6"/>
          <p:cNvSpPr/>
          <p:nvPr/>
        </p:nvSpPr>
        <p:spPr>
          <a:xfrm>
            <a:off x="4912281" y="2901315"/>
            <a:ext cx="3211235" cy="725805"/>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Monitor the Internet for unauthorized trademark use.</a:t>
            </a:r>
            <a:endParaRPr lang="en-US" sz="1750" dirty="0"/>
          </a:p>
        </p:txBody>
      </p:sp>
      <p:sp>
        <p:nvSpPr>
          <p:cNvPr id="10" name="Shape 7"/>
          <p:cNvSpPr/>
          <p:nvPr/>
        </p:nvSpPr>
        <p:spPr>
          <a:xfrm>
            <a:off x="793790" y="4080748"/>
            <a:ext cx="7556421" cy="1306949"/>
          </a:xfrm>
          <a:prstGeom prst="roundRect">
            <a:avLst>
              <a:gd name="adj" fmla="val 2603"/>
            </a:avLst>
          </a:prstGeom>
          <a:solidFill>
            <a:srgbClr val="EDEBE3"/>
          </a:solidFill>
          <a:ln/>
        </p:spPr>
      </p:sp>
      <p:sp>
        <p:nvSpPr>
          <p:cNvPr id="11" name="Text 8"/>
          <p:cNvSpPr/>
          <p:nvPr/>
        </p:nvSpPr>
        <p:spPr>
          <a:xfrm>
            <a:off x="1020604" y="430756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Legal Action</a:t>
            </a:r>
            <a:endParaRPr lang="en-US" sz="2200" dirty="0"/>
          </a:p>
        </p:txBody>
      </p:sp>
      <p:sp>
        <p:nvSpPr>
          <p:cNvPr id="12" name="Text 9"/>
          <p:cNvSpPr/>
          <p:nvPr/>
        </p:nvSpPr>
        <p:spPr>
          <a:xfrm>
            <a:off x="1020604" y="4797981"/>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Take action against cybersquatters.</a:t>
            </a:r>
            <a:endParaRPr lang="en-US" sz="1750" dirty="0"/>
          </a:p>
        </p:txBody>
      </p:sp>
      <p:sp>
        <p:nvSpPr>
          <p:cNvPr id="13" name="Text 10"/>
          <p:cNvSpPr/>
          <p:nvPr/>
        </p:nvSpPr>
        <p:spPr>
          <a:xfrm>
            <a:off x="793790" y="5642848"/>
            <a:ext cx="7556421" cy="1451610"/>
          </a:xfrm>
          <a:prstGeom prst="rect">
            <a:avLst/>
          </a:prstGeom>
          <a:noFill/>
          <a:ln/>
        </p:spPr>
        <p:txBody>
          <a:bodyPr wrap="square" lIns="0" tIns="0" rIns="0" bIns="0" rtlCol="0" anchor="t"/>
          <a:lstStyle/>
          <a:p>
            <a:pPr marL="0" indent="0" algn="just">
              <a:lnSpc>
                <a:spcPts val="2850"/>
              </a:lnSpc>
              <a:buNone/>
            </a:pPr>
            <a:r>
              <a:rPr lang="en-US" sz="2000" dirty="0">
                <a:solidFill>
                  <a:srgbClr val="161613"/>
                </a:solidFill>
                <a:latin typeface="Inter" pitchFamily="34" charset="0"/>
                <a:ea typeface="Inter" pitchFamily="34" charset="-122"/>
                <a:cs typeface="Inter" pitchFamily="34" charset="-120"/>
              </a:rPr>
              <a:t>To prevent cybersquatting, companies and individuals should register trademarks as domain names. Monitoring the Internet for unauthorized trademark use is essential. Legal action against cybersquatters is also needed to protect digital identities</a:t>
            </a:r>
            <a:r>
              <a:rPr lang="en-US" sz="1750" dirty="0">
                <a:solidFill>
                  <a:srgbClr val="161613"/>
                </a:solidFill>
                <a:latin typeface="Inter" pitchFamily="34" charset="0"/>
                <a:ea typeface="Inter" pitchFamily="34" charset="-122"/>
                <a:cs typeface="Inter" pitchFamily="34" charset="-120"/>
              </a:rPr>
              <a: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350</Words>
  <Application>Microsoft Office PowerPoint</Application>
  <PresentationFormat>Custom</PresentationFormat>
  <Paragraphs>63</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DM Sans Medium</vt:lpstr>
      <vt:lpstr>Calibri</vt:lpstr>
      <vt:lpstr>Inter</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Admin</cp:lastModifiedBy>
  <cp:revision>3</cp:revision>
  <dcterms:created xsi:type="dcterms:W3CDTF">2025-04-01T11:23:58Z</dcterms:created>
  <dcterms:modified xsi:type="dcterms:W3CDTF">2025-04-01T16:50:40Z</dcterms:modified>
</cp:coreProperties>
</file>